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86" r:id="rId3"/>
    <p:sldId id="273" r:id="rId4"/>
    <p:sldId id="260" r:id="rId5"/>
    <p:sldId id="289" r:id="rId6"/>
    <p:sldId id="295" r:id="rId7"/>
    <p:sldId id="278" r:id="rId8"/>
    <p:sldId id="298" r:id="rId9"/>
    <p:sldId id="299" r:id="rId10"/>
    <p:sldId id="300" r:id="rId11"/>
    <p:sldId id="296" r:id="rId12"/>
    <p:sldId id="297" r:id="rId13"/>
    <p:sldId id="292" r:id="rId14"/>
    <p:sldId id="285" r:id="rId15"/>
    <p:sldId id="259" r:id="rId16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83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024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9556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070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402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7272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0258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35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40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3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3031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273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2"/>
          <p:cNvGrpSpPr/>
          <p:nvPr/>
        </p:nvGrpSpPr>
        <p:grpSpPr>
          <a:xfrm>
            <a:off x="0" y="0"/>
            <a:ext cx="9143999" cy="3363913"/>
            <a:chOff x="0" y="0"/>
            <a:chExt cx="5759" cy="2119"/>
          </a:xfrm>
        </p:grpSpPr>
        <p:pic>
          <p:nvPicPr>
            <p:cNvPr id="16" name="Google Shape;16;p2" descr="D:\FRONTPAGE THEMES\ARTSY\ARTBANNA.PNG"/>
            <p:cNvPicPr preferRelativeResize="0"/>
            <p:nvPr/>
          </p:nvPicPr>
          <p:blipFill rotWithShape="1">
            <a:blip r:embed="rId2">
              <a:alphaModFix/>
            </a:blip>
            <a:srcRect l="8125"/>
            <a:stretch/>
          </p:blipFill>
          <p:spPr>
            <a:xfrm>
              <a:off x="0" y="0"/>
              <a:ext cx="5759" cy="5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2" descr="P:\!Themes\Artsy\Arthsepa.gif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687" y="2059"/>
              <a:ext cx="2832" cy="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39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3359150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60198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125413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317500" y="722312"/>
            <a:ext cx="86375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375693" y="-105567"/>
            <a:ext cx="4114800" cy="820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5208588" y="2309812"/>
            <a:ext cx="5333999" cy="215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813594" y="226218"/>
            <a:ext cx="5333999" cy="6326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317500" y="722312"/>
            <a:ext cx="86375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328612" y="1941513"/>
            <a:ext cx="820896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317500" y="722312"/>
            <a:ext cx="86375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328612" y="1941513"/>
            <a:ext cx="402748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508500" y="1941513"/>
            <a:ext cx="4029074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317500" y="722312"/>
            <a:ext cx="86375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7938" y="1636713"/>
            <a:ext cx="9148763" cy="4618037"/>
            <a:chOff x="-5" y="1031"/>
            <a:chExt cx="5762" cy="2908"/>
          </a:xfrm>
        </p:grpSpPr>
        <p:pic>
          <p:nvPicPr>
            <p:cNvPr id="7" name="Google Shape;7;p1" descr="D:\FRONTPAGE THEMES\ARTSY\ARTHSEPA.PNG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3777" y="3893"/>
              <a:ext cx="1980" cy="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8;p1" descr="P:\!Themes\Artsy\Arthsepa.gif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5" y="1031"/>
              <a:ext cx="2832" cy="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317500" y="722312"/>
            <a:ext cx="86375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328612" y="1941513"/>
            <a:ext cx="820896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3433762" y="63436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146050" y="6361112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elearning102.azurewebsites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912812" y="1434762"/>
            <a:ext cx="7772400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1" i="0" u="none" strike="noStrike" cap="none" dirty="0">
                <a:solidFill>
                  <a:srgbClr val="FFFF00"/>
                </a:solidFill>
                <a:sym typeface="Arial"/>
              </a:rPr>
              <a:t/>
            </a:r>
            <a:br>
              <a:rPr lang="en-US" sz="4400" b="1" i="0" u="none" strike="noStrike" cap="none" dirty="0">
                <a:solidFill>
                  <a:srgbClr val="FFFF00"/>
                </a:solidFill>
                <a:sym typeface="Arial"/>
              </a:rPr>
            </a:br>
            <a:r>
              <a:rPr lang="en-US" sz="4400" b="1" i="0" u="none" strike="noStrike" cap="none" dirty="0">
                <a:solidFill>
                  <a:srgbClr val="FFFF00"/>
                </a:solidFill>
                <a:sym typeface="Arial"/>
              </a:rPr>
              <a:t>Math </a:t>
            </a:r>
            <a:r>
              <a:rPr lang="en-US" sz="4400" b="1" i="0" u="none" strike="noStrike" cap="none" dirty="0" smtClean="0">
                <a:solidFill>
                  <a:srgbClr val="FFFF00"/>
                </a:solidFill>
                <a:sym typeface="Arial"/>
              </a:rPr>
              <a:t>Circle Orientation</a:t>
            </a:r>
            <a:br>
              <a:rPr lang="en-US" sz="4400" b="1" i="0" u="none" strike="noStrike" cap="none" dirty="0" smtClean="0">
                <a:solidFill>
                  <a:srgbClr val="FFFF00"/>
                </a:solidFill>
                <a:sym typeface="Arial"/>
              </a:rPr>
            </a:br>
            <a:endParaRPr b="1" dirty="0">
              <a:solidFill>
                <a:srgbClr val="FFFF00"/>
              </a:solidFill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2398712" y="4392726"/>
            <a:ext cx="4800600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Somerset Elementary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</a:t>
            </a:r>
            <a:endParaRPr dirty="0"/>
          </a:p>
        </p:txBody>
      </p:sp>
      <p:sp>
        <p:nvSpPr>
          <p:cNvPr id="6" name="Google Shape;91;p13"/>
          <p:cNvSpPr txBox="1">
            <a:spLocks/>
          </p:cNvSpPr>
          <p:nvPr/>
        </p:nvSpPr>
        <p:spPr>
          <a:xfrm>
            <a:off x="2137455" y="5036254"/>
            <a:ext cx="4800600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FF33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39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99CC"/>
              </a:buClr>
              <a:buSzPts val="24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39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800" dirty="0" smtClean="0"/>
              <a:t>September 24, 2020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06" y="637382"/>
            <a:ext cx="8637587" cy="762000"/>
          </a:xfrm>
        </p:spPr>
        <p:txBody>
          <a:bodyPr/>
          <a:lstStyle/>
          <a:p>
            <a:pPr algn="ctr"/>
            <a:r>
              <a:rPr lang="en-US" dirty="0" smtClean="0"/>
              <a:t>MC main page: </a:t>
            </a:r>
            <a:r>
              <a:rPr lang="en-US" dirty="0"/>
              <a:t>important tabs</a:t>
            </a:r>
            <a:br>
              <a:rPr lang="en-US" dirty="0"/>
            </a:br>
            <a:r>
              <a:rPr lang="en-US" sz="3200" dirty="0">
                <a:hlinkClick r:id="rId2"/>
              </a:rPr>
              <a:t>https://selearning102.azurewebsites.net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9250"/>
            <a:ext cx="9144000" cy="491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8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2" y="219076"/>
            <a:ext cx="8637587" cy="1560512"/>
          </a:xfrm>
        </p:spPr>
        <p:txBody>
          <a:bodyPr/>
          <a:lstStyle/>
          <a:p>
            <a:r>
              <a:rPr lang="en-US" sz="4000" dirty="0" smtClean="0"/>
              <a:t>Family-coach-MC </a:t>
            </a:r>
            <a:r>
              <a:rPr lang="en-US" sz="4000" dirty="0"/>
              <a:t>“enhanced” </a:t>
            </a:r>
            <a:r>
              <a:rPr lang="en-US" sz="4000" dirty="0" smtClean="0"/>
              <a:t>relationship and realistic expectations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Family-coach expectations </a:t>
            </a:r>
          </a:p>
          <a:p>
            <a:pPr lvl="1"/>
            <a:r>
              <a:rPr lang="en-US" dirty="0" smtClean="0"/>
              <a:t>For MC: systematic training (NOT private tutoring service), competition registrations, some progress control through assessment tests</a:t>
            </a:r>
          </a:p>
          <a:p>
            <a:r>
              <a:rPr lang="en-US" dirty="0" smtClean="0"/>
              <a:t>Coach-MC expectations</a:t>
            </a:r>
          </a:p>
          <a:p>
            <a:pPr lvl="1"/>
            <a:r>
              <a:rPr lang="en-US" dirty="0" smtClean="0"/>
              <a:t>For families: actively engaging in consistent practice every week and </a:t>
            </a:r>
            <a:r>
              <a:rPr lang="en-US" dirty="0" smtClean="0"/>
              <a:t>working </a:t>
            </a:r>
            <a:r>
              <a:rPr lang="en-US" dirty="0" smtClean="0"/>
              <a:t>closely with coaches</a:t>
            </a:r>
          </a:p>
        </p:txBody>
      </p:sp>
    </p:spTree>
    <p:extLst>
      <p:ext uri="{BB962C8B-B14F-4D97-AF65-F5344CB8AC3E}">
        <p14:creationId xmlns:p14="http://schemas.microsoft.com/office/powerpoint/2010/main" val="196196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for coaching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500" y="1752600"/>
            <a:ext cx="8208962" cy="4857206"/>
          </a:xfrm>
        </p:spPr>
        <p:txBody>
          <a:bodyPr/>
          <a:lstStyle/>
          <a:p>
            <a:r>
              <a:rPr lang="en-US" dirty="0" smtClean="0"/>
              <a:t>Know your team’s capability and choose proper pace and materials.</a:t>
            </a:r>
          </a:p>
          <a:p>
            <a:r>
              <a:rPr lang="en-US" dirty="0" smtClean="0"/>
              <a:t>Keep your kids focused and confident.</a:t>
            </a:r>
          </a:p>
          <a:p>
            <a:r>
              <a:rPr lang="en-US" dirty="0" smtClean="0"/>
              <a:t>Encourage kids to write out all steps, go over their process and know where they are making mistakes.</a:t>
            </a:r>
          </a:p>
          <a:p>
            <a:r>
              <a:rPr lang="en-US" dirty="0" smtClean="0"/>
              <a:t>Teach kids how to check their work.</a:t>
            </a:r>
          </a:p>
          <a:p>
            <a:r>
              <a:rPr lang="en-US" dirty="0" smtClean="0"/>
              <a:t>Real test is the most useful 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Math </a:t>
            </a:r>
            <a:r>
              <a:rPr lang="en-US" b="1" dirty="0" smtClean="0"/>
              <a:t>Competitions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47" y="1958930"/>
            <a:ext cx="8208962" cy="356504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AMC8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Math Olympiad </a:t>
            </a:r>
          </a:p>
          <a:p>
            <a:pPr>
              <a:spcAft>
                <a:spcPts val="600"/>
              </a:spcAft>
            </a:pPr>
            <a:r>
              <a:rPr lang="sv-SE" sz="2400" dirty="0" smtClean="0"/>
              <a:t>Math Kangaroo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WSMC Blaine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Knight of Pi Math Competition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Math </a:t>
            </a:r>
            <a:r>
              <a:rPr lang="en-US" sz="2400" dirty="0"/>
              <a:t>is Cool </a:t>
            </a:r>
            <a:r>
              <a:rPr lang="en-US" sz="2400" dirty="0" smtClean="0"/>
              <a:t>Champion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65763" y="3143250"/>
            <a:ext cx="3678237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Notification on competition  registrations will be sent through club email and </a:t>
            </a:r>
            <a:r>
              <a:rPr lang="en-US" sz="3200" b="1" dirty="0" err="1" smtClean="0">
                <a:solidFill>
                  <a:srgbClr val="FF0000"/>
                </a:solidFill>
              </a:rPr>
              <a:t>eNews</a:t>
            </a:r>
            <a:r>
              <a:rPr lang="en-US" sz="3200" b="1" dirty="0" smtClean="0">
                <a:solidFill>
                  <a:srgbClr val="FF0000"/>
                </a:solidFill>
              </a:rPr>
              <a:t>. Watch out!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171450" y="601662"/>
            <a:ext cx="8839199" cy="747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300" b="1" i="0" u="none" strike="noStrike" cap="none" smtClean="0">
                <a:solidFill>
                  <a:schemeClr val="lt2"/>
                </a:solidFill>
                <a:sym typeface="Arial"/>
              </a:rPr>
              <a:t>We NEED YOU!</a:t>
            </a:r>
            <a:endParaRPr b="1"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86555" y="1704975"/>
            <a:ext cx="8408988" cy="366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600" b="1" dirty="0" smtClean="0">
                <a:solidFill>
                  <a:srgbClr val="00B0F0"/>
                </a:solidFill>
              </a:rPr>
              <a:t>Coaches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600" b="1" dirty="0" smtClean="0">
                <a:solidFill>
                  <a:srgbClr val="00B0F0"/>
                </a:solidFill>
              </a:rPr>
              <a:t>MC curriculum builders</a:t>
            </a:r>
            <a:r>
              <a:rPr lang="en-US" sz="2600" dirty="0" smtClean="0"/>
              <a:t> (selecting representative examples, practice problems, and challenging practice problems)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600" b="1" dirty="0" smtClean="0">
                <a:solidFill>
                  <a:srgbClr val="00B0F0"/>
                </a:solidFill>
              </a:rPr>
              <a:t>Assessment team</a:t>
            </a:r>
            <a:r>
              <a:rPr lang="en-US" sz="2600" dirty="0" smtClean="0"/>
              <a:t> (select problems for four assessments)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600" b="1" dirty="0" smtClean="0">
                <a:solidFill>
                  <a:srgbClr val="00B0F0"/>
                </a:solidFill>
              </a:rPr>
              <a:t>Online instructors</a:t>
            </a:r>
            <a:r>
              <a:rPr lang="en-US" sz="2600" dirty="0" smtClean="0">
                <a:solidFill>
                  <a:srgbClr val="00B0F0"/>
                </a:solidFill>
              </a:rPr>
              <a:t> </a:t>
            </a:r>
            <a:r>
              <a:rPr lang="en-US" sz="2600" dirty="0" smtClean="0"/>
              <a:t>(as shown in the video)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600" b="1" dirty="0" smtClean="0">
                <a:solidFill>
                  <a:srgbClr val="00B0F0"/>
                </a:solidFill>
              </a:rPr>
              <a:t>Photographers</a:t>
            </a:r>
            <a:r>
              <a:rPr lang="en-US" sz="2600" dirty="0" smtClean="0"/>
              <a:t> (if you know how to take video using a cell phone, you are well qualified!)</a:t>
            </a:r>
          </a:p>
        </p:txBody>
      </p:sp>
    </p:spTree>
    <p:extLst>
      <p:ext uri="{BB962C8B-B14F-4D97-AF65-F5344CB8AC3E}">
        <p14:creationId xmlns:p14="http://schemas.microsoft.com/office/powerpoint/2010/main" val="33516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989012" y="620712"/>
            <a:ext cx="7850187" cy="747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300" b="1" i="0" u="none" strike="noStrike" cap="none" dirty="0">
                <a:solidFill>
                  <a:schemeClr val="lt2"/>
                </a:solidFill>
                <a:sym typeface="Arial"/>
              </a:rPr>
              <a:t>The </a:t>
            </a:r>
            <a:r>
              <a:rPr lang="en-US" sz="4300" b="1" i="0" u="none" strike="noStrike" cap="none">
                <a:solidFill>
                  <a:schemeClr val="lt2"/>
                </a:solidFill>
                <a:sym typeface="Arial"/>
              </a:rPr>
              <a:t>Math </a:t>
            </a:r>
            <a:r>
              <a:rPr lang="en-US" sz="4300" b="1" i="0" u="none" strike="noStrike" cap="none" smtClean="0">
                <a:solidFill>
                  <a:schemeClr val="lt2"/>
                </a:solidFill>
                <a:sym typeface="Arial"/>
              </a:rPr>
              <a:t>Circle </a:t>
            </a:r>
            <a:r>
              <a:rPr lang="en-US" sz="4300" b="1" i="0" u="none" strike="noStrike" cap="none" dirty="0">
                <a:solidFill>
                  <a:schemeClr val="lt2"/>
                </a:solidFill>
                <a:sym typeface="Arial"/>
              </a:rPr>
              <a:t>Committee</a:t>
            </a:r>
            <a:endParaRPr b="1"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24502" y="2181747"/>
            <a:ext cx="8239124" cy="366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0"/>
              </a:spcBef>
              <a:buSzPts val="1680"/>
            </a:pPr>
            <a:r>
              <a:rPr lang="en-US" sz="2800" dirty="0" smtClean="0"/>
              <a:t>Joanne </a:t>
            </a:r>
            <a:r>
              <a:rPr lang="en-US" sz="2800" dirty="0"/>
              <a:t>Wang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Program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Chair</a:t>
            </a:r>
            <a:endParaRPr sz="3600" dirty="0"/>
          </a:p>
          <a:p>
            <a:pPr marL="742950" lvl="1" indent="-349250">
              <a:lnSpc>
                <a:spcPct val="90000"/>
              </a:lnSpc>
              <a:spcBef>
                <a:spcPts val="0"/>
              </a:spcBef>
              <a:buSzPts val="1400"/>
            </a:pPr>
            <a:endParaRPr lang="en-US" sz="2400" u="sng" dirty="0">
              <a:solidFill>
                <a:schemeClr val="hlink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sym typeface="Arial"/>
              </a:rPr>
              <a:t>Liping Ke, Katherine Ma, and </a:t>
            </a:r>
            <a:r>
              <a:rPr lang="en-US" sz="2800" dirty="0"/>
              <a:t>Jie Yang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sym typeface="Arial"/>
              </a:rPr>
              <a:t> – Co-Chairs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CFF33"/>
              </a:buClr>
              <a:buSzPts val="1680"/>
              <a:buFont typeface="Noto Sans Symbols"/>
              <a:buChar char="■"/>
            </a:pPr>
            <a:r>
              <a:rPr lang="en-US" sz="2800" dirty="0" err="1" smtClean="0"/>
              <a:t>Liping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– Program Advisor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800" dirty="0" smtClean="0"/>
              <a:t>Jie Yang </a:t>
            </a:r>
            <a:r>
              <a:rPr lang="en-US" sz="2800" dirty="0"/>
              <a:t>– Program </a:t>
            </a:r>
            <a:r>
              <a:rPr lang="en-US" sz="2800" dirty="0" smtClean="0"/>
              <a:t>Main Coach</a:t>
            </a:r>
            <a:endParaRPr lang="en-US" sz="2800" dirty="0"/>
          </a:p>
          <a:p>
            <a:pPr marL="393700" lvl="1" indent="0">
              <a:lnSpc>
                <a:spcPct val="90000"/>
              </a:lnSpc>
              <a:spcBef>
                <a:spcPts val="0"/>
              </a:spcBef>
              <a:buSzPts val="1400"/>
              <a:buNone/>
            </a:pPr>
            <a:endParaRPr lang="en-US" dirty="0"/>
          </a:p>
          <a:p>
            <a:pPr marL="393700" lvl="1" indent="0">
              <a:lnSpc>
                <a:spcPct val="90000"/>
              </a:lnSpc>
              <a:spcBef>
                <a:spcPts val="0"/>
              </a:spcBef>
              <a:buSzPts val="1400"/>
              <a:buNone/>
            </a:pPr>
            <a:r>
              <a:rPr lang="en-US" dirty="0" smtClean="0"/>
              <a:t>If </a:t>
            </a:r>
            <a:r>
              <a:rPr lang="en-US" dirty="0"/>
              <a:t>you want to get </a:t>
            </a:r>
            <a:r>
              <a:rPr lang="en-US" dirty="0" smtClean="0"/>
              <a:t>involved </a:t>
            </a:r>
            <a:r>
              <a:rPr lang="en-US" dirty="0"/>
              <a:t>in our math </a:t>
            </a:r>
            <a:r>
              <a:rPr lang="en-US" dirty="0" smtClean="0"/>
              <a:t>activities</a:t>
            </a:r>
            <a:r>
              <a:rPr lang="en-US" dirty="0"/>
              <a:t>, please contact </a:t>
            </a:r>
            <a:r>
              <a:rPr lang="en-US" sz="2400" u="sng" dirty="0" err="1" smtClean="0">
                <a:solidFill>
                  <a:srgbClr val="CC6600"/>
                </a:solidFill>
              </a:rPr>
              <a:t>mo.somerset@gmail.com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125" y="2019890"/>
            <a:ext cx="8208962" cy="4114800"/>
          </a:xfrm>
        </p:spPr>
        <p:txBody>
          <a:bodyPr/>
          <a:lstStyle/>
          <a:p>
            <a:r>
              <a:rPr lang="en-US" dirty="0" smtClean="0"/>
              <a:t>About Math </a:t>
            </a:r>
            <a:r>
              <a:rPr lang="en-US" dirty="0" smtClean="0"/>
              <a:t>Circle (MC) </a:t>
            </a:r>
            <a:r>
              <a:rPr lang="en-US" dirty="0" smtClean="0"/>
              <a:t>at Somerset</a:t>
            </a:r>
          </a:p>
          <a:p>
            <a:r>
              <a:rPr lang="en-US" dirty="0" smtClean="0"/>
              <a:t>Club registration and significant changes</a:t>
            </a:r>
          </a:p>
          <a:p>
            <a:r>
              <a:rPr lang="en-US" dirty="0" smtClean="0"/>
              <a:t>Planned club activities </a:t>
            </a:r>
          </a:p>
          <a:p>
            <a:r>
              <a:rPr lang="en-US" dirty="0"/>
              <a:t>Family-coach-MC “enhanced” relationship</a:t>
            </a:r>
          </a:p>
          <a:p>
            <a:r>
              <a:rPr lang="en-US" dirty="0"/>
              <a:t>Competitions</a:t>
            </a:r>
          </a:p>
          <a:p>
            <a:r>
              <a:rPr lang="en-US" dirty="0"/>
              <a:t>Volunteer roles/jobs</a:t>
            </a:r>
          </a:p>
          <a:p>
            <a:pPr marL="254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Math Circle?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125" y="2019890"/>
            <a:ext cx="8208962" cy="4114800"/>
          </a:xfrm>
        </p:spPr>
        <p:txBody>
          <a:bodyPr/>
          <a:lstStyle/>
          <a:p>
            <a:r>
              <a:rPr lang="en-US" dirty="0" smtClean="0"/>
              <a:t>MC is supported </a:t>
            </a:r>
            <a:r>
              <a:rPr lang="en-US" dirty="0" smtClean="0"/>
              <a:t>by Somerset PTSA. Chairs and Coaches are parent volunteers.</a:t>
            </a:r>
          </a:p>
          <a:p>
            <a:r>
              <a:rPr lang="en-US" dirty="0" smtClean="0"/>
              <a:t>MC is open </a:t>
            </a:r>
            <a:r>
              <a:rPr lang="en-US" dirty="0" smtClean="0"/>
              <a:t>to 2</a:t>
            </a:r>
            <a:r>
              <a:rPr lang="en-US" baseline="30000" dirty="0" smtClean="0"/>
              <a:t>nd</a:t>
            </a:r>
            <a:r>
              <a:rPr lang="en-US" dirty="0" smtClean="0"/>
              <a:t> to 5</a:t>
            </a:r>
            <a:r>
              <a:rPr lang="en-US" baseline="30000" dirty="0" smtClean="0"/>
              <a:t>th</a:t>
            </a:r>
            <a:r>
              <a:rPr lang="en-US" dirty="0" smtClean="0"/>
              <a:t> Graders </a:t>
            </a:r>
            <a:r>
              <a:rPr lang="en-US" dirty="0"/>
              <a:t>who love math and </a:t>
            </a:r>
            <a:r>
              <a:rPr lang="en-US" dirty="0" smtClean="0"/>
              <a:t>wish to participate in Math Competitions</a:t>
            </a:r>
          </a:p>
          <a:p>
            <a:pPr marL="254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315912" y="625475"/>
            <a:ext cx="841216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lt2"/>
                </a:solidFill>
                <a:sym typeface="Arial"/>
              </a:rPr>
              <a:t>Program Mission</a:t>
            </a:r>
            <a:endParaRPr b="1"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688179" y="2085975"/>
            <a:ext cx="7667625" cy="366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ts val="2240"/>
            </a:pPr>
            <a:r>
              <a:rPr lang="en-US" dirty="0" smtClean="0"/>
              <a:t>Inspire students’ interests in math and start to appreciate the beauty of </a:t>
            </a:r>
            <a:r>
              <a:rPr lang="en-US" dirty="0" smtClean="0"/>
              <a:t>it </a:t>
            </a:r>
            <a:endParaRPr lang="en-US" dirty="0" smtClean="0"/>
          </a:p>
          <a:p>
            <a:pPr marL="342900" lvl="0" indent="-342900">
              <a:spcBef>
                <a:spcPts val="0"/>
              </a:spcBef>
              <a:buSzPts val="2240"/>
            </a:pPr>
            <a:r>
              <a:rPr lang="en-US" dirty="0" smtClean="0"/>
              <a:t>Enhance classroom performance by developing </a:t>
            </a:r>
            <a:r>
              <a:rPr lang="en-US" dirty="0"/>
              <a:t>advanced problem </a:t>
            </a:r>
            <a:r>
              <a:rPr lang="en-US" dirty="0" smtClean="0"/>
              <a:t>thinking and solving skills</a:t>
            </a:r>
            <a:endParaRPr dirty="0"/>
          </a:p>
          <a:p>
            <a:pPr marL="342900" lvl="0" indent="-342900">
              <a:spcBef>
                <a:spcPts val="0"/>
              </a:spcBef>
              <a:buSzPts val="2240"/>
            </a:pPr>
            <a:r>
              <a:rPr lang="en-US" dirty="0" smtClean="0"/>
              <a:t>Prepare students </a:t>
            </a:r>
            <a:r>
              <a:rPr lang="en-US" dirty="0"/>
              <a:t>for math </a:t>
            </a:r>
            <a:r>
              <a:rPr lang="en-US" dirty="0" smtClean="0"/>
              <a:t>competitions</a:t>
            </a:r>
            <a:endParaRPr lang="en-US" dirty="0"/>
          </a:p>
        </p:txBody>
      </p:sp>
      <p:grpSp>
        <p:nvGrpSpPr>
          <p:cNvPr id="118" name="Google Shape;118;p17"/>
          <p:cNvGrpSpPr/>
          <p:nvPr/>
        </p:nvGrpSpPr>
        <p:grpSpPr>
          <a:xfrm>
            <a:off x="3147218" y="5872163"/>
            <a:ext cx="2749549" cy="641350"/>
            <a:chOff x="1426" y="2975"/>
            <a:chExt cx="1731" cy="404"/>
          </a:xfrm>
        </p:grpSpPr>
        <p:sp>
          <p:nvSpPr>
            <p:cNvPr id="119" name="Google Shape;119;p17"/>
            <p:cNvSpPr txBox="1"/>
            <p:nvPr/>
          </p:nvSpPr>
          <p:spPr>
            <a:xfrm>
              <a:off x="1426" y="2975"/>
              <a:ext cx="1731" cy="4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Noto Sans Symbols"/>
                <a:buNone/>
              </a:pPr>
              <a:r>
                <a:rPr lang="en-US" sz="3600" b="0" i="0" u="none" strike="noStrike" cap="none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        MATH!</a:t>
              </a:r>
              <a:endParaRPr dirty="0"/>
            </a:p>
          </p:txBody>
        </p:sp>
        <p:pic>
          <p:nvPicPr>
            <p:cNvPr id="120" name="Google Shape;120;p17" descr="C:\Documents and Settings\dlau.ST-USERS\Application Data\Microsoft\Media Catalog\Downloaded Clips\clad\j0433140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708" y="3004"/>
              <a:ext cx="402" cy="34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title"/>
          </p:nvPr>
        </p:nvSpPr>
        <p:spPr>
          <a:xfrm>
            <a:off x="989012" y="660400"/>
            <a:ext cx="7850187" cy="708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lt2"/>
                </a:solidFill>
                <a:sym typeface="Arial"/>
              </a:rPr>
              <a:t>REGISTRATION </a:t>
            </a:r>
            <a:r>
              <a:rPr lang="en-US" sz="4000" b="1" dirty="0" smtClean="0"/>
              <a:t>for MC</a:t>
            </a:r>
            <a:endParaRPr b="1" dirty="0"/>
          </a:p>
        </p:txBody>
      </p:sp>
      <p:sp>
        <p:nvSpPr>
          <p:cNvPr id="198" name="Google Shape;198;p24"/>
          <p:cNvSpPr txBox="1">
            <a:spLocks noGrp="1"/>
          </p:cNvSpPr>
          <p:nvPr>
            <p:ph type="body" idx="1"/>
          </p:nvPr>
        </p:nvSpPr>
        <p:spPr>
          <a:xfrm>
            <a:off x="807680" y="1706627"/>
            <a:ext cx="7667700" cy="454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CFF33"/>
              </a:buClr>
              <a:buSzPts val="1600"/>
              <a:buFont typeface="Noto Sans Symbols"/>
              <a:buChar char="■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sym typeface="Arial"/>
              </a:rPr>
              <a:t>Registration </a:t>
            </a:r>
            <a:endParaRPr sz="2800" dirty="0" smtClean="0"/>
          </a:p>
          <a:p>
            <a:pPr marL="742950" marR="0" lvl="1" indent="-34925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333"/>
              <a:buFont typeface="Noto Sans Symbols"/>
              <a:buChar char="■"/>
            </a:pPr>
            <a:r>
              <a:rPr lang="en-US" sz="2400" b="1" i="0" u="none" strike="noStrike" cap="none" dirty="0" smtClean="0">
                <a:solidFill>
                  <a:srgbClr val="FFCC3B"/>
                </a:solidFill>
                <a:sym typeface="Arial"/>
              </a:rPr>
              <a:t>September 25</a:t>
            </a:r>
            <a:r>
              <a:rPr lang="en-US" sz="2400" b="1" i="0" u="none" strike="noStrike" cap="none" baseline="30000" dirty="0" smtClean="0">
                <a:solidFill>
                  <a:srgbClr val="FFCC3B"/>
                </a:solidFill>
                <a:sym typeface="Arial"/>
              </a:rPr>
              <a:t>th</a:t>
            </a:r>
            <a:r>
              <a:rPr lang="en-US" sz="2400" b="1" i="0" u="none" strike="noStrike" cap="none" dirty="0" smtClean="0">
                <a:solidFill>
                  <a:srgbClr val="FFCC3B"/>
                </a:solidFill>
                <a:sym typeface="Arial"/>
              </a:rPr>
              <a:t> to </a:t>
            </a:r>
            <a:r>
              <a:rPr lang="en-US" sz="2400" b="1" dirty="0" smtClean="0">
                <a:solidFill>
                  <a:srgbClr val="FFCC3B"/>
                </a:solidFill>
              </a:rPr>
              <a:t>October 1</a:t>
            </a:r>
            <a:r>
              <a:rPr lang="en-US" sz="2400" b="1" baseline="30000" dirty="0" smtClean="0">
                <a:solidFill>
                  <a:srgbClr val="FFCC3B"/>
                </a:solidFill>
              </a:rPr>
              <a:t>st</a:t>
            </a:r>
            <a:r>
              <a:rPr lang="en-US" sz="2400" b="1" dirty="0" smtClean="0">
                <a:solidFill>
                  <a:srgbClr val="FFCC3B"/>
                </a:solidFill>
              </a:rPr>
              <a:t> </a:t>
            </a:r>
            <a:endParaRPr lang="en-US" sz="2400" b="1" i="0" u="none" strike="noStrike" cap="none" dirty="0" smtClean="0">
              <a:solidFill>
                <a:srgbClr val="FFCC3B"/>
              </a:solidFill>
              <a:sym typeface="Arial"/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600"/>
            </a:pPr>
            <a:r>
              <a:rPr lang="en-US" sz="2800" dirty="0" smtClean="0"/>
              <a:t>Website</a:t>
            </a:r>
            <a:r>
              <a:rPr lang="en-US" sz="2800" dirty="0" smtClean="0">
                <a:sym typeface="Wingdings"/>
              </a:rPr>
              <a:t> (</a:t>
            </a:r>
            <a:r>
              <a:rPr lang="en-US" sz="2800" dirty="0" err="1" smtClean="0">
                <a:sym typeface="Wingdings"/>
              </a:rPr>
              <a:t>somersetptsa.org</a:t>
            </a:r>
            <a:r>
              <a:rPr lang="en-US" sz="2800" dirty="0" smtClean="0">
                <a:sym typeface="Wingdings"/>
              </a:rPr>
              <a:t>)</a:t>
            </a:r>
            <a:endParaRPr sz="2800" dirty="0" smtClean="0"/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CFF33"/>
              </a:buClr>
              <a:buSzPts val="1600"/>
              <a:buFont typeface="Noto Sans Symbols"/>
              <a:buChar char="■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sym typeface="Arial"/>
              </a:rPr>
              <a:t>Registration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fee</a:t>
            </a:r>
            <a:endParaRPr sz="2800" dirty="0"/>
          </a:p>
          <a:p>
            <a:pPr marL="742950" marR="0" lvl="1" indent="-34925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067"/>
              <a:buFont typeface="Noto Sans Symbols"/>
              <a:buChar char="■"/>
            </a:pPr>
            <a:r>
              <a:rPr lang="en-US" sz="2000" b="0" i="0" u="none" strike="noStrike" cap="none" dirty="0" smtClean="0">
                <a:solidFill>
                  <a:schemeClr val="lt1"/>
                </a:solidFill>
                <a:sym typeface="Arial"/>
              </a:rPr>
              <a:t>$50 </a:t>
            </a:r>
            <a:r>
              <a:rPr lang="en-US" sz="2000" b="0" i="0" u="none" strike="noStrike" cap="none" dirty="0">
                <a:solidFill>
                  <a:schemeClr val="lt1"/>
                </a:solidFill>
                <a:sym typeface="Arial"/>
              </a:rPr>
              <a:t>per team member </a:t>
            </a:r>
            <a:r>
              <a:rPr lang="en-US" sz="2000" b="0" i="0" u="none" strike="noStrike" cap="none" dirty="0" smtClean="0">
                <a:solidFill>
                  <a:schemeClr val="lt1"/>
                </a:solidFill>
                <a:sym typeface="Arial"/>
              </a:rPr>
              <a:t>($200 </a:t>
            </a:r>
            <a:r>
              <a:rPr lang="en-US" sz="2000" b="0" i="0" u="none" strike="noStrike" cap="none" dirty="0">
                <a:solidFill>
                  <a:schemeClr val="lt1"/>
                </a:solidFill>
                <a:sym typeface="Arial"/>
              </a:rPr>
              <a:t>per team) </a:t>
            </a:r>
            <a:endParaRPr lang="en-US" sz="2000" b="0" i="0" u="none" strike="noStrike" cap="none" dirty="0" smtClean="0">
              <a:solidFill>
                <a:schemeClr val="lt1"/>
              </a:solidFill>
              <a:sym typeface="Arial"/>
            </a:endParaRPr>
          </a:p>
          <a:p>
            <a:pPr marL="742950" lvl="1" indent="-3492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ts val="1067"/>
            </a:pPr>
            <a:r>
              <a:rPr lang="en-US" sz="2000" dirty="0" smtClean="0"/>
              <a:t>Cover </a:t>
            </a:r>
            <a:r>
              <a:rPr lang="en-US" sz="2000" dirty="0"/>
              <a:t>club expenses, training </a:t>
            </a:r>
            <a:r>
              <a:rPr lang="en-US" sz="2000" dirty="0" smtClean="0"/>
              <a:t>materials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online materials, professional </a:t>
            </a:r>
            <a:r>
              <a:rPr lang="en-US" sz="2000" dirty="0" smtClean="0"/>
              <a:t>tutoring</a:t>
            </a:r>
            <a:endParaRPr lang="en-US" sz="2000" dirty="0" smtClean="0"/>
          </a:p>
          <a:p>
            <a:pPr marL="742950" lvl="1" indent="-349250">
              <a:lnSpc>
                <a:spcPct val="90000"/>
              </a:lnSpc>
              <a:spcBef>
                <a:spcPts val="480"/>
              </a:spcBef>
              <a:buSzPts val="1067"/>
            </a:pPr>
            <a:endParaRPr sz="2000" dirty="0" smtClean="0"/>
          </a:p>
          <a:p>
            <a:pPr marL="342900" lvl="0" indent="-342900">
              <a:lnSpc>
                <a:spcPct val="90000"/>
              </a:lnSpc>
              <a:spcBef>
                <a:spcPts val="480"/>
              </a:spcBef>
              <a:buSzPts val="1600"/>
            </a:pPr>
            <a:r>
              <a:rPr lang="en-US" sz="2800" dirty="0" smtClean="0"/>
              <a:t>Competition fees are </a:t>
            </a:r>
            <a:r>
              <a:rPr lang="en-US" sz="2800" b="1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included</a:t>
            </a:r>
            <a:endParaRPr lang="en-US" sz="2800" b="1" i="0" u="none" strike="noStrike" cap="none" dirty="0" smtClean="0">
              <a:solidFill>
                <a:srgbClr val="FF0000"/>
              </a:solidFill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CFF33"/>
              </a:buClr>
              <a:buSzPts val="1600"/>
              <a:buNone/>
            </a:pPr>
            <a:endParaRPr lang="en-US" sz="1600" b="0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7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989012" y="620712"/>
            <a:ext cx="7850187" cy="747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4300" b="1" i="0" u="none" strike="noStrike" cap="none" dirty="0" smtClean="0">
                <a:solidFill>
                  <a:schemeClr val="lt2"/>
                </a:solidFill>
                <a:sym typeface="Arial"/>
              </a:rPr>
              <a:t>Significant changes</a:t>
            </a:r>
            <a:endParaRPr b="1"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24502" y="2181747"/>
            <a:ext cx="8239124" cy="366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CCFF33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Personnel changes – new volunteers, welcome!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680"/>
            </a:pPr>
            <a:r>
              <a:rPr lang="en-US" sz="2800" dirty="0" smtClean="0"/>
              <a:t>Three parallel tracks for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–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-4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and 5</a:t>
            </a:r>
            <a:r>
              <a:rPr lang="en-US" sz="2800" baseline="30000" dirty="0"/>
              <a:t>th </a:t>
            </a:r>
            <a:r>
              <a:rPr lang="en-US" sz="2800" dirty="0" smtClean="0"/>
              <a:t>graders with the goal to firm up their mathematical foundations and get ready for future competition(s). Each track will be led by one or two parent volunteers.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600"/>
              </a:spcAft>
              <a:buClr>
                <a:srgbClr val="CCFF33"/>
              </a:buClr>
              <a:buSzPts val="1680"/>
              <a:buFont typeface="Noto Sans Symbols"/>
              <a:buChar char="■"/>
            </a:pPr>
            <a:r>
              <a:rPr lang="en-US" sz="2800" dirty="0" smtClean="0"/>
              <a:t>Bi-weekly online Office Hours (thanks, Angela!)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1680"/>
              <a:buFont typeface="Noto Sans Symbols"/>
              <a:buChar char="■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5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Planned club activities 20-21 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2200274"/>
            <a:ext cx="8208962" cy="3895499"/>
          </a:xfrm>
        </p:spPr>
        <p:txBody>
          <a:bodyPr/>
          <a:lstStyle/>
          <a:p>
            <a:r>
              <a:rPr lang="en-US" sz="2800" dirty="0" smtClean="0"/>
              <a:t>3-years of training materials are available to all families who are Somerset PTSA members (including PPT, video, and practice problems)</a:t>
            </a:r>
          </a:p>
          <a:p>
            <a:r>
              <a:rPr lang="en-US" sz="2800" dirty="0" smtClean="0"/>
              <a:t>Professional tutoring for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–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graders</a:t>
            </a:r>
          </a:p>
          <a:p>
            <a:r>
              <a:rPr lang="en-US" sz="2800" dirty="0" smtClean="0"/>
              <a:t>Online bi-monthly assessment test to ensure students’ progress</a:t>
            </a:r>
          </a:p>
          <a:p>
            <a:r>
              <a:rPr lang="en-US" sz="2800" dirty="0" smtClean="0"/>
              <a:t>Bi-weekly online Office Hours – 2-hour session</a:t>
            </a:r>
          </a:p>
        </p:txBody>
      </p:sp>
    </p:spTree>
    <p:extLst>
      <p:ext uri="{BB962C8B-B14F-4D97-AF65-F5344CB8AC3E}">
        <p14:creationId xmlns:p14="http://schemas.microsoft.com/office/powerpoint/2010/main" val="1312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484187"/>
            <a:ext cx="8826500" cy="762000"/>
          </a:xfrm>
        </p:spPr>
        <p:txBody>
          <a:bodyPr/>
          <a:lstStyle/>
          <a:p>
            <a:pPr algn="ctr"/>
            <a:r>
              <a:rPr lang="en-US" dirty="0" smtClean="0"/>
              <a:t>How to access MC website?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1187"/>
            <a:ext cx="9144000" cy="480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0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" y="850900"/>
            <a:ext cx="8826500" cy="592138"/>
          </a:xfrm>
        </p:spPr>
        <p:txBody>
          <a:bodyPr/>
          <a:lstStyle/>
          <a:p>
            <a:pPr algn="ctr"/>
            <a:r>
              <a:rPr lang="en-US" sz="4000" dirty="0" smtClean="0"/>
              <a:t>After tonight’s orientation, the MC website will look like this…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" y="1443038"/>
            <a:ext cx="9144000" cy="50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71949"/>
      </p:ext>
    </p:extLst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4884</TotalTime>
  <Words>521</Words>
  <Application>Microsoft Office PowerPoint</Application>
  <PresentationFormat>On-screen Show (4:3)</PresentationFormat>
  <Paragraphs>73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Noto Sans Symbols</vt:lpstr>
      <vt:lpstr>Arial</vt:lpstr>
      <vt:lpstr>Times New Roman</vt:lpstr>
      <vt:lpstr>Wingdings</vt:lpstr>
      <vt:lpstr>Artsy</vt:lpstr>
      <vt:lpstr> Math Circle Orientation </vt:lpstr>
      <vt:lpstr>Outline</vt:lpstr>
      <vt:lpstr>What is Math Circle?</vt:lpstr>
      <vt:lpstr>Program Mission</vt:lpstr>
      <vt:lpstr>REGISTRATION for MC</vt:lpstr>
      <vt:lpstr>Significant changes</vt:lpstr>
      <vt:lpstr>Planned club activities 20-21 </vt:lpstr>
      <vt:lpstr>How to access MC website? </vt:lpstr>
      <vt:lpstr>After tonight’s orientation, the MC website will look like this…</vt:lpstr>
      <vt:lpstr>MC main page: important tabs https://selearning102.azurewebsites.net/ </vt:lpstr>
      <vt:lpstr>Family-coach-MC “enhanced” relationship and realistic expectations</vt:lpstr>
      <vt:lpstr>Tips for coaching</vt:lpstr>
      <vt:lpstr>Math Competitions</vt:lpstr>
      <vt:lpstr>We NEED YOU!</vt:lpstr>
      <vt:lpstr>The Math Circle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Math Olympiad</dc:title>
  <dc:creator>Yueqin Wang</dc:creator>
  <cp:lastModifiedBy>Windows User</cp:lastModifiedBy>
  <cp:revision>148</cp:revision>
  <dcterms:modified xsi:type="dcterms:W3CDTF">2020-09-23T21:32:22Z</dcterms:modified>
</cp:coreProperties>
</file>